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59" r:id="rId1"/>
    <p:sldMasterId id="2147483760" r:id="rId2"/>
    <p:sldMasterId id="2147483761" r:id="rId3"/>
  </p:sldMasterIdLst>
  <p:notesMasterIdLst>
    <p:notesMasterId r:id="rId75"/>
  </p:notesMasterIdLst>
  <p:sldIdLst>
    <p:sldId id="256" r:id="rId4"/>
    <p:sldId id="257" r:id="rId5"/>
    <p:sldId id="338" r:id="rId6"/>
    <p:sldId id="258" r:id="rId7"/>
    <p:sldId id="339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E90DF9-8B02-455E-A896-32A7EB1D3353}">
  <a:tblStyle styleId="{10E90DF9-8B02-455E-A896-32A7EB1D33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0"/>
    <p:restoredTop sz="94694"/>
  </p:normalViewPr>
  <p:slideViewPr>
    <p:cSldViewPr snapToGrid="0">
      <p:cViewPr varScale="1">
        <p:scale>
          <a:sx n="161" d="100"/>
          <a:sy n="161" d="100"/>
        </p:scale>
        <p:origin x="400" y="200"/>
      </p:cViewPr>
      <p:guideLst>
        <p:guide orient="horz" pos="1187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lpxKw6E90Y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4068525ce9_2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g4068525ce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4068525ce9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g4068525ce9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4b88becf24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4b88becf24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4b88becf24_0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4b88becf24_0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4068525ce9_2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g4068525ce9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4c39bc7c7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4c39bc7c7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4068525ce9_2_4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g4068525ce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4068525ce9_2_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g4068525ce9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4068525ce9_2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g4068525ce9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4068525ce9_2_4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g4068525ce9_2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4f5fdd55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4f5fdd55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4068525ce9_2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1663" name="Google Shape;1663;g4068525ce9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4068525ce9_2_4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g4068525ce9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4068525ce9_2_4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g4068525ce9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4068525ce9_2_4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g4068525ce9_2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4068525ce9_2_4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g4068525ce9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4068525ce9_2_4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g4068525ce9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4b88becf24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g4b88becf24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4b88becf24_0_1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g4b88becf24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4068525ce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g4068525ce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4bacc06d24_0_5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g4bacc06d2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4bacc06d24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4bacc06d24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5664341f99_0_5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g5664341f99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610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4c39bc7c7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4c39bc7c7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4c39bc7c70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4c39bc7c70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4068525ce9_2_5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g4068525ce9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4068525ce9_2_5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909" name="Google Shape;1909;g4068525ce9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4f5fdd556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4f5fdd556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4068525ce9_2_5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g4068525ce9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4068525ce9_2_5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www.youtube.com</a:t>
            </a:r>
            <a:r>
              <a:rPr lang="en" dirty="0"/>
              <a:t>/</a:t>
            </a:r>
            <a:r>
              <a:rPr lang="en" dirty="0" err="1"/>
              <a:t>watch?v</a:t>
            </a:r>
            <a:r>
              <a:rPr lang="en" dirty="0"/>
              <a:t>=</a:t>
            </a:r>
            <a:r>
              <a:rPr lang="en" dirty="0" err="1"/>
              <a:t>kMBinXTCrXI&amp;list</a:t>
            </a:r>
            <a:r>
              <a:rPr lang="en" dirty="0"/>
              <a:t>=PLgJ8UgkiorCnMLsUevoQRxH8t9bt7ne14&amp;index=2</a:t>
            </a:r>
            <a:endParaRPr dirty="0"/>
          </a:p>
        </p:txBody>
      </p:sp>
      <p:sp>
        <p:nvSpPr>
          <p:cNvPr id="1926" name="Google Shape;1926;g4068525ce9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57fc73da5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g57fc73da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57fc73da5f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g57fc73da5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57fc73da5f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g57fc73da5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4068525ce9_2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g4068525ce9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57fc73da5f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g57fc73da5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57fc73da5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57fc73da5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57fc73da5f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g57fc73da5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566d613c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566d613c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57fc73da5f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57fc73da5f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57fc73da5f_0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g57fc73da5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57fc73da5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57fc73da5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566d613c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566d613c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57fc73da5f_0_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g57fc73da5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57fc73da5f_0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g57fc73da5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4068525ce9_2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g4068525ce9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831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57fc73da5f_0_1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g57fc73da5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57fc73da5f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g57fc73da5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57fc73da5f_0_1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g57fc73da5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57fc73da5f_0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g57fc73da5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57fc73da5f_0_14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g57fc73da5f_0_1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57fc73da5f_0_14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g57fc73da5f_0_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57fc73da5f_0_1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g57fc73da5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7fc73da5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57fc73da5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57fc73da5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57fc73da5f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57fc73da5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57fc73da5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4068525ce9_2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g4068525ce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57fc73da5f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57fc73da5f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57fc73da5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57fc73da5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57fc73da5f_0_2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g57fc73da5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57fc73da5f_0_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g57fc73da5f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57fc73da5f_0_2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g57fc73da5f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57fc73da5f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https://css-tricks.com/license/</a:t>
            </a:r>
            <a:endParaRPr/>
          </a:p>
        </p:txBody>
      </p:sp>
      <p:sp>
        <p:nvSpPr>
          <p:cNvPr id="2218" name="Google Shape;2218;g57fc73da5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57fc73da5f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57fc73da5f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566d613c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566d613c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57fc73da5f_0_2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240" name="Google Shape;2240;g57fc73da5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57fc73da5f_0_2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https://www.youtube.com/watch?v=0lpxKw6E90Y</a:t>
            </a:r>
            <a:endParaRPr dirty="0"/>
          </a:p>
        </p:txBody>
      </p:sp>
      <p:sp>
        <p:nvSpPr>
          <p:cNvPr id="2248" name="Google Shape;2248;g57fc73da5f_0_2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4068525ce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g4068525ce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57fc73da5f_0_4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g57fc73da5f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2259" name="Google Shape;2259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4068525ce9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g4068525ce9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4068525ce9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g4068525ce9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3" name="Google Shape;1573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4" name="Google Shape;1574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5" name="Google Shape;1575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6" name="Google Shape;1576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10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0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1" name="Google Shape;1581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10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10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10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7" name="Google Shape;1587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10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3" name="Google Shape;1593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1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Google Shape;1602;p10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04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5" name="Google Shape;1605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6" name="Google Shape;160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0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608" name="Google Shape;1608;p10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p1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2" name="Google Shape;1612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10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614" name="Google Shape;161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7" name="Google Shape;1617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06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619" name="Google Shape;1619;p106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2" name="Google Shape;1622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0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624" name="Google Shape;1624;p10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_1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" name="Google Shape;1626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08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108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629" name="Google Shape;1629;p108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108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108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09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635" name="Google Shape;1635;p109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6" name="Google Shape;1636;p109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109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109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110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Google Shape;1643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111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47" name="Google Shape;1647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TITLE_AND_BODY_1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1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rgbClr val="FFFFFF"/>
        </a:solidFill>
        <a:effectLst/>
      </p:bgPr>
    </p:bg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14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114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53" name="Google Shape;1653;p114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2" name="Google Shape;622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24" name="Google Shape;6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5" name="Google Shape;625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28" name="Google Shape;62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32" name="Google Shape;632;p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4" name="Google Shape;6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35" name="Google Shape;635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5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38" name="Google Shape;6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2" name="Google Shape;642;p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44" name="Google Shape;6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5" name="Google Shape;645;p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5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5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48" name="Google Shape;64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52" name="Google Shape;652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3" name="Google Shape;6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54" name="Google Shape;6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9" name="Google Shape;659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6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6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64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2" name="Google Shape;682;p64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6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0" name="Google Shape;690;p6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6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7" name="Google Shape;697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8" name="Google Shape;6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6" name="Google Shape;706;p6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2" name="Google Shape;712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68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716" name="Google Shape;716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2" name="Google Shape;7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9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69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6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7" name="Google Shape;727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0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0" name="Google Shape;730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7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2" name="Google Shape;732;p70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70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7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0" name="Google Shape;740;p7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2" name="Google Shape;74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7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749" name="Google Shape;749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0" name="Google Shape;750;p7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72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7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0" name="Google Shape;76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7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764" name="Google Shape;764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65" name="Google Shape;765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7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767" name="Google Shape;767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68" name="Google Shape;768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7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770" name="Google Shape;770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71" name="Google Shape;771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7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773" name="Google Shape;773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74" name="Google Shape;774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73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7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7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7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73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73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73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6" name="Google Shape;786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89" name="Google Shape;789;p7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790" name="Google Shape;79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91" name="Google Shape;79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7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793" name="Google Shape;79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94" name="Google Shape;79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7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796" name="Google Shape;796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97" name="Google Shape;797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7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799" name="Google Shape;79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00" name="Google Shape;80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7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7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7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7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7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7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7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08" name="Google Shape;808;p7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809" name="Google Shape;80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10" name="Google Shape;81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1" name="Google Shape;811;p7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7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7" name="Google Shape;817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8" name="Google Shape;818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20" name="Google Shape;820;p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821" name="Google Shape;82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22" name="Google Shape;82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7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" name="Google Shape;825;p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826" name="Google Shape;82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27" name="Google Shape;82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" name="Google Shape;829;p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830" name="Google Shape;830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31" name="Google Shape;831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" name="Google Shape;832;p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834" name="Google Shape;83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35" name="Google Shape;83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7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838" name="Google Shape;838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39" name="Google Shape;839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7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1" name="Google Shape;841;p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842" name="Google Shape;84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43" name="Google Shape;84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75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75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7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75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75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3" name="Google Shape;85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56" name="Google Shape;856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857" name="Google Shape;857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8" name="Google Shape;858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" name="Google Shape;861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862" name="Google Shape;86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63" name="Google Shape;86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" name="Google Shape;864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5" name="Google Shape;865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866" name="Google Shape;86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67" name="Google Shape;86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870" name="Google Shape;87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71" name="Google Shape;87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76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874" name="Google Shape;87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75" name="Google Shape;87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" name="Google Shape;876;p76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878" name="Google Shape;87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79" name="Google Shape;87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" name="Google Shape;880;p7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7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76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76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0" name="Google Shape;890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92" name="Google Shape;892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893" name="Google Shape;8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94" name="Google Shape;8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898" name="Google Shape;898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99" name="Google Shape;899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1" name="Google Shape;901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902" name="Google Shape;902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03" name="Google Shape;903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906" name="Google Shape;90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07" name="Google Shape;90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910" name="Google Shape;910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11" name="Google Shape;911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914" name="Google Shape;914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15" name="Google Shape;915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Google Shape;927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28" name="Google Shape;928;p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929" name="Google Shape;92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30" name="Google Shape;93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7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3" name="Google Shape;933;p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934" name="Google Shape;93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35" name="Google Shape;93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7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8" name="Google Shape;938;p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939" name="Google Shape;93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40" name="Google Shape;94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1" name="Google Shape;941;p7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3" name="Google Shape;943;p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944" name="Google Shape;94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45" name="Google Shape;94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6" name="Google Shape;946;p7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8" name="Google Shape;948;p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949" name="Google Shape;94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50" name="Google Shape;95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7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954" name="Google Shape;95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55" name="Google Shape;95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7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8" name="Google Shape;958;p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959" name="Google Shape;9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60" name="Google Shape;9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7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5" name="Google Shape;96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6" name="Google Shape;966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7" name="Google Shape;967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9" name="Google Shape;969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970" name="Google Shape;97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71" name="Google Shape;97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" name="Google Shape;972;p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" name="Google Shape;974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975" name="Google Shape;97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76" name="Google Shape;97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7" name="Google Shape;977;p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980" name="Google Shape;98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81" name="Google Shape;98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4" name="Google Shape;984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985" name="Google Shape;98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86" name="Google Shape;98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9" name="Google Shape;989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990" name="Google Shape;99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91" name="Google Shape;99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2" name="Google Shape;992;p7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4" name="Google Shape;994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995" name="Google Shape;9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96" name="Google Shape;9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7" name="Google Shape;997;p7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9" name="Google Shape;999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000" name="Google Shape;100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01" name="Google Shape;100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7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005" name="Google Shape;100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06" name="Google Shape;100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7" name="Google Shape;1007;p7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11" name="Google Shape;1011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3" name="Google Shape;1013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4" name="Google Shape;1014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5" name="Google Shape;1015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016" name="Google Shape;101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17" name="Google Shape;101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8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021" name="Google Shape;102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22" name="Google Shape;102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" name="Google Shape;1023;p8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" name="Google Shape;1025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026" name="Google Shape;102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27" name="Google Shape;102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" name="Google Shape;1028;p8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031" name="Google Shape;10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32" name="Google Shape;10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" name="Google Shape;1033;p8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036" name="Google Shape;103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37" name="Google Shape;103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8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" name="Google Shape;1040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041" name="Google Shape;104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42" name="Google Shape;104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3" name="Google Shape;1043;p8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046" name="Google Shape;104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47" name="Google Shape;104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051" name="Google Shape;105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52" name="Google Shape;105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" name="Google Shape;1053;p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57" name="Google Shape;1057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9" name="Google Shape;1059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0" name="Google Shape;1060;p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061" name="Google Shape;1061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62" name="Google Shape;1062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3" name="Google Shape;1063;p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8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5" name="Google Shape;1065;p81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066" name="Google Shape;1066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67" name="Google Shape;1067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8" name="Google Shape;1068;p81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8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70" name="Google Shape;1070;p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071" name="Google Shape;1071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72" name="Google Shape;1072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8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82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80" name="Google Shape;1080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2" name="Google Shape;1082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83" name="Google Shape;1083;p82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084" name="Google Shape;1084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5" name="Google Shape;1085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6" name="Google Shape;1086;p82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82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82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9" name="Google Shape;1089;p82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090" name="Google Shape;1090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82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82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7" name="Google Shape;1097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9" name="Google Shape;1099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83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1" name="Google Shape;1101;p83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83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83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83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83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6" name="Google Shape;1106;p83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7" name="Google Shape;1107;p83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83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83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83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83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2" name="Google Shape;1112;p83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3" name="Google Shape;1113;p83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83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83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83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7" name="Google Shape;1117;p83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83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83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24" name="Google Shape;1124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5" name="Google Shape;112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6" name="Google Shape;1126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4" name="Google Shape;1134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2" name="Google Shape;1142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6" name="Google Shape;1146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1" name="Google Shape;1151;p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2" name="Google Shape;115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0" name="Google Shape;116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2" name="Google Shape;1162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86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4" name="Google Shape;1164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70" name="Google Shape;1170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8" name="Google Shape;117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0" name="Google Shape;1180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8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2" name="Google Shape;1182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8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8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8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88" name="Google Shape;1188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6" name="Google Shape;1196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8" name="Google Shape;1198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1" name="Google Shape;1201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09" name="Google Shape;120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8" name="Google Shape;121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9" name="Google Shape;121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0" name="Google Shape;122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8" name="Google Shape;1228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0" name="Google Shape;1230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9" name="Google Shape;1239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0" name="Google Shape;1240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1" name="Google Shape;1241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3" name="Google Shape;1243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51" name="Google Shape;125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0" name="Google Shape;1260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9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9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9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0" name="Google Shape;1270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2" name="Google Shape;1272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0" name="Google Shape;1280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81" name="Google Shape;1281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2" name="Google Shape;128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3" name="Google Shape;1283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5" name="Google Shape;1285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95" name="Google Shape;129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5" name="Google Shape;130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" name="Google Shape;1306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9" name="Google Shape;1309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5" name="Google Shape;1315;p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6" name="Google Shape;1316;p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9" name="Google Shape;13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29" name="Google Shape;13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1" name="Google Shape;1331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9" name="Google Shape;1339;p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43" name="Google Shape;1343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53" name="Google Shape;1353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4" name="Google Shape;1354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5" name="Google Shape;1355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9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9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9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9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9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9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67" name="Google Shape;1367;p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77" name="Google Shape;1377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8" name="Google Shape;1378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9" name="Google Shape;1379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93" name="Google Shape;139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96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4" name="Google Shape;1404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5" name="Google Shape;1405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6" name="Google Shape;1406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4" name="Google Shape;1414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8" name="Google Shape;1418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20" name="Google Shape;142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0" name="Google Shape;1430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1" name="Google Shape;143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47" name="Google Shape;144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98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98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8" name="Google Shape;145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9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9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4" name="Google Shape;1464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9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9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9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9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9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74" name="Google Shape;1474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99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99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3" name="Google Shape;1483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4" name="Google Shape;1484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5" name="Google Shape;1485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6" name="Google Shape;1486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1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9" name="Google Shape;1489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1" name="Google Shape;1491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3" name="Google Shape;150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4" name="Google Shape;151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5" name="Google Shape;1515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6" name="Google Shape;1516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1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5" name="Google Shape;1525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1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1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3" name="Google Shape;1533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4" name="Google Shape;1544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5" name="Google Shape;1545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1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1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1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9" name="Google Shape;1559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1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3" name="Google Shape;1563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1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9.xml"/><Relationship Id="rId50" Type="http://schemas.openxmlformats.org/officeDocument/2006/relationships/slideLayout" Target="../slideLayouts/slideLayout102.xml"/><Relationship Id="rId55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3" Type="http://schemas.openxmlformats.org/officeDocument/2006/relationships/slideLayout" Target="../slideLayouts/slideLayout105.xml"/><Relationship Id="rId58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100.xml"/><Relationship Id="rId56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60.xml"/><Relationship Id="rId51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59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93.xml"/><Relationship Id="rId54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101.xml"/><Relationship Id="rId57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52" Type="http://schemas.openxmlformats.org/officeDocument/2006/relationships/slideLayout" Target="../slideLayouts/slideLayout104.xml"/><Relationship Id="rId6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  <p:sldLayoutId id="2147483750" r:id="rId51"/>
    <p:sldLayoutId id="2147483751" r:id="rId52"/>
    <p:sldLayoutId id="2147483752" r:id="rId53"/>
    <p:sldLayoutId id="2147483753" r:id="rId54"/>
    <p:sldLayoutId id="2147483754" r:id="rId55"/>
    <p:sldLayoutId id="2147483755" r:id="rId56"/>
    <p:sldLayoutId id="2147483756" r:id="rId57"/>
    <p:sldLayoutId id="2147483757" r:id="rId58"/>
    <p:sldLayoutId id="2147483758" r:id="rId59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tag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psum.c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hyperlink" Target="mailto:someplace@gmail.com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lpxKw6E90Y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1659" name="Google Shape;1659;p1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1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123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Roboto" panose="02000000000000000000" pitchFamily="2" charset="0"/>
                <a:ea typeface="Roboto" panose="02000000000000000000" pitchFamily="2" charset="0"/>
                <a:cs typeface="Inconsolata"/>
                <a:sym typeface="Inconsolata"/>
              </a:rPr>
              <a:t>I’m most important!</a:t>
            </a:r>
            <a:endParaRPr sz="3400" dirty="0">
              <a:latin typeface="Roboto" panose="02000000000000000000" pitchFamily="2" charset="0"/>
              <a:ea typeface="Roboto" panose="02000000000000000000" pitchFamily="2" charset="0"/>
              <a:cs typeface="Inconsolata"/>
              <a:sym typeface="Inconsolata"/>
            </a:endParaRPr>
          </a:p>
        </p:txBody>
      </p:sp>
      <p:sp>
        <p:nvSpPr>
          <p:cNvPr id="1718" name="Google Shape;1718;p123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 sz="3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719" name="Google Shape;1719;p123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 sz="3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720" name="Google Shape;1720;p123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1" name="Google Shape;1721;p123"/>
          <p:cNvSpPr/>
          <p:nvPr/>
        </p:nvSpPr>
        <p:spPr>
          <a:xfrm rot="5400000" flipH="1">
            <a:off x="6402600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123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123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4" name="Google Shape;1724;p123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5" name="Google Shape;1725;p123"/>
          <p:cNvSpPr/>
          <p:nvPr/>
        </p:nvSpPr>
        <p:spPr>
          <a:xfrm rot="5400000" flipH="1">
            <a:off x="1214025" y="30057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731" name="Google Shape;1731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124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733" name="Google Shape;1733;p124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latin typeface="Roboto" panose="02000000000000000000" pitchFamily="2" charset="0"/>
                  <a:ea typeface="Roboto" panose="02000000000000000000" pitchFamily="2" charset="0"/>
                  <a:cs typeface="Inconsolata"/>
                  <a:sym typeface="Inconsolata"/>
                </a:rPr>
                <a:t>Link</a:t>
              </a:r>
              <a:endParaRPr sz="2800" dirty="0">
                <a:latin typeface="Roboto" panose="02000000000000000000" pitchFamily="2" charset="0"/>
                <a:ea typeface="Roboto" panose="02000000000000000000" pitchFamily="2" charset="0"/>
                <a:cs typeface="Inconsolata"/>
                <a:sym typeface="Inconsolata"/>
              </a:endParaRPr>
            </a:p>
          </p:txBody>
        </p:sp>
        <p:sp>
          <p:nvSpPr>
            <p:cNvPr id="1734" name="Google Shape;1734;p124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</a:t>
              </a:r>
              <a:r>
                <a:rPr lang="en" sz="2400" dirty="0" err="1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href</a:t>
              </a:r>
              <a:r>
                <a:rPr lang="en" sz="24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=</a:t>
              </a:r>
              <a:r>
                <a:rPr lang="en" sz="2400" dirty="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</a:t>
              </a:r>
              <a:r>
                <a:rPr lang="en" sz="2400" dirty="0" err="1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www.google.com</a:t>
              </a:r>
              <a:r>
                <a:rPr lang="en" sz="2400" dirty="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</a:t>
              </a:r>
              <a:r>
                <a:rPr lang="en" sz="24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400" dirty="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735" name="Google Shape;1735;p124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400" dirty="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736" name="Google Shape;1736;p124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7" name="Google Shape;1737;p124"/>
          <p:cNvSpPr/>
          <p:nvPr/>
        </p:nvSpPr>
        <p:spPr>
          <a:xfrm rot="5400000" flipH="1">
            <a:off x="6696026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124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124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0" name="Google Shape;1740;p124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1" name="Google Shape;1741;p124"/>
          <p:cNvSpPr/>
          <p:nvPr/>
        </p:nvSpPr>
        <p:spPr>
          <a:xfrm rot="5400000" flipH="1">
            <a:off x="974051" y="30819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124"/>
          <p:cNvSpPr/>
          <p:nvPr/>
        </p:nvSpPr>
        <p:spPr>
          <a:xfrm rot="5400000">
            <a:off x="1547203" y="1990875"/>
            <a:ext cx="6561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124"/>
          <p:cNvSpPr txBox="1"/>
          <p:nvPr/>
        </p:nvSpPr>
        <p:spPr>
          <a:xfrm>
            <a:off x="1410504" y="1476125"/>
            <a:ext cx="28506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Attribute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(key/value pair)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8" name="Google Shape;1748;p125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749" name="Google Shape;1749;p125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dirty="0" err="1">
                  <a:latin typeface="Inconsolata"/>
                  <a:ea typeface="Roboto" panose="02000000000000000000" pitchFamily="2" charset="0"/>
                  <a:cs typeface="Inconsolata"/>
                  <a:sym typeface="Inconsolata"/>
                </a:rPr>
                <a:t>src</a:t>
              </a:r>
              <a:r>
                <a:rPr lang="en" sz="4400" dirty="0">
                  <a:latin typeface="Inconsolata"/>
                  <a:ea typeface="Roboto" panose="02000000000000000000" pitchFamily="2" charset="0"/>
                  <a:cs typeface="Inconsolata"/>
                  <a:sym typeface="Inconsolata"/>
                </a:rPr>
                <a:t>="</a:t>
              </a:r>
              <a:r>
                <a:rPr lang="en" sz="4400" dirty="0" err="1">
                  <a:latin typeface="Inconsolata"/>
                  <a:ea typeface="Roboto" panose="02000000000000000000" pitchFamily="2" charset="0"/>
                  <a:cs typeface="Inconsolata"/>
                  <a:sym typeface="Inconsolata"/>
                </a:rPr>
                <a:t>img.png</a:t>
              </a:r>
              <a:r>
                <a:rPr lang="en" sz="4400" dirty="0">
                  <a:latin typeface="Inconsolata"/>
                  <a:ea typeface="Inconsolata"/>
                  <a:cs typeface="Inconsolata"/>
                  <a:sym typeface="Inconsolata"/>
                </a:rPr>
                <a:t>"</a:t>
              </a:r>
              <a:endParaRPr sz="4400" dirty="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750" name="Google Shape;1750;p125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</a:t>
              </a:r>
              <a:r>
                <a:rPr lang="en" sz="4400" dirty="0" err="1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img</a:t>
              </a:r>
              <a:endParaRPr sz="4400" dirty="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751" name="Google Shape;1751;p125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 dirty="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/&gt;</a:t>
              </a:r>
              <a:endParaRPr sz="4400" dirty="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752" name="Google Shape;1752;p125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Self-Closing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3" name="Google Shape;1753;p125"/>
          <p:cNvSpPr/>
          <p:nvPr/>
        </p:nvSpPr>
        <p:spPr>
          <a:xfrm rot="5400000" flipH="1">
            <a:off x="7000826" y="2777175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125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5" name="Google Shape;1755;p125"/>
          <p:cNvSpPr/>
          <p:nvPr/>
        </p:nvSpPr>
        <p:spPr>
          <a:xfrm rot="5400000" flipH="1">
            <a:off x="933326" y="2836950"/>
            <a:ext cx="5472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125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125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8" name="Google Shape;1758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Self-Closing Tags (less common, don’t contain text)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64" name="Google Shape;1764;p126"/>
          <p:cNvGraphicFramePr/>
          <p:nvPr>
            <p:extLst>
              <p:ext uri="{D42A27DB-BD31-4B8C-83A1-F6EECF244321}">
                <p14:modId xmlns:p14="http://schemas.microsoft.com/office/powerpoint/2010/main" val="3463747100"/>
              </p:ext>
            </p:extLst>
          </p:nvPr>
        </p:nvGraphicFramePr>
        <p:xfrm>
          <a:off x="395900" y="826800"/>
          <a:ext cx="8460000" cy="3823200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98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14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 sz="1050"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L="91425" marR="91425" marT="0" marB="0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05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05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05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05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05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05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05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05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05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05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05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 dirty="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050" dirty="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05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05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05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05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05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770" name="Google Shape;1770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HTML tags are listed here: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w3schools.com/tags/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Don’t try to memorize them! Simply refer back to documentation as needed. </a:t>
            </a:r>
            <a:endParaRPr dirty="0"/>
          </a:p>
        </p:txBody>
      </p:sp>
      <p:graphicFrame>
        <p:nvGraphicFramePr>
          <p:cNvPr id="1771" name="Google Shape;1771;p127"/>
          <p:cNvGraphicFramePr/>
          <p:nvPr/>
        </p:nvGraphicFramePr>
        <p:xfrm>
          <a:off x="487575" y="1511650"/>
          <a:ext cx="4937525" cy="3178700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156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including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1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777" name="Google Shape;1777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778" name="Google Shape;1778;p128"/>
          <p:cNvGraphicFramePr/>
          <p:nvPr>
            <p:extLst>
              <p:ext uri="{D42A27DB-BD31-4B8C-83A1-F6EECF244321}">
                <p14:modId xmlns:p14="http://schemas.microsoft.com/office/powerpoint/2010/main" val="4169035269"/>
              </p:ext>
            </p:extLst>
          </p:nvPr>
        </p:nvGraphicFramePr>
        <p:xfrm>
          <a:off x="487575" y="1331250"/>
          <a:ext cx="5928425" cy="3324875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17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form elements</a:t>
                      </a:r>
                      <a:endParaRPr sz="21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</a:t>
                      </a:r>
                      <a:r>
                        <a:rPr lang="en" sz="1800" dirty="0" err="1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textarea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8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8FA9E-5CFC-1547-B591-7C320B43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699141"/>
            <a:ext cx="5093208" cy="1966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AAD131-AA27-3842-AB02-856E49C82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" y="2717939"/>
            <a:ext cx="4507992" cy="20837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1" name="Google Shape;1791;p130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793" name="Google Shape;1793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Don’t do this. Use proper indentation, meaningful comments, and sectioning.</a:t>
            </a:r>
            <a:endParaRPr dirty="0"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Readable code is MUCH easier to maintain (and debug!)</a:t>
            </a:r>
            <a:endParaRPr dirty="0"/>
          </a:p>
          <a:p>
            <a:pPr marL="320040" lvl="0" indent="-180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Invest time to get better at this now. It will pay dividends!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3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 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 sz="22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</a:rPr>
              <a:t>(Additional instructions will be sent via Slack)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99" name="Google Shape;1799;p13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 minutes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116"/>
          <p:cNvSpPr txBox="1">
            <a:spLocks noGrp="1"/>
          </p:cNvSpPr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05" name="Google Shape;1805;p132"/>
          <p:cNvSpPr txBox="1">
            <a:spLocks noGrp="1"/>
          </p:cNvSpPr>
          <p:nvPr>
            <p:ph type="body" idx="2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Your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6" name="Google Shape;1806;p132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3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817" name="Google Shape;1817;p134"/>
          <p:cNvSpPr txBox="1">
            <a:spLocks noGrp="1"/>
          </p:cNvSpPr>
          <p:nvPr>
            <p:ph type="body" idx="3"/>
          </p:nvPr>
        </p:nvSpPr>
        <p:spPr>
          <a:xfrm>
            <a:off x="930305" y="752076"/>
            <a:ext cx="7840161" cy="305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HTML:</a:t>
            </a:r>
            <a:r>
              <a:rPr lang="en" dirty="0"/>
              <a:t> Hypertext Markup Language (Content)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CSS:</a:t>
            </a:r>
            <a:r>
              <a:rPr lang="en" dirty="0"/>
              <a:t> Cascading Style Sheets (Appearance)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HTML/CSS are the “languages of the web.”</a:t>
            </a:r>
            <a:r>
              <a:rPr lang="en" dirty="0"/>
              <a:t> Together they define both the content and aesthetics of a webpage, including layouts, colors, fonts, and content placement. (JavaScript is the scripting language that deals with logic, animation, etc.)</a:t>
            </a: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dirty="0"/>
          </a:p>
        </p:txBody>
      </p:sp>
      <p:pic>
        <p:nvPicPr>
          <p:cNvPr id="1818" name="Google Shape;181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824" name="Google Shape;1824;p135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Notepad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25" name="Google Shape;182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" name="Google Shape;1831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838" name="Google Shape;1838;p137"/>
          <p:cNvGraphicFramePr/>
          <p:nvPr>
            <p:extLst>
              <p:ext uri="{D42A27DB-BD31-4B8C-83A1-F6EECF244321}">
                <p14:modId xmlns:p14="http://schemas.microsoft.com/office/powerpoint/2010/main" val="1620306345"/>
              </p:ext>
            </p:extLst>
          </p:nvPr>
        </p:nvGraphicFramePr>
        <p:xfrm>
          <a:off x="303925" y="802725"/>
          <a:ext cx="8547467" cy="3875270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854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39" name="Google Shape;1839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845" name="Google Shape;1845;p138"/>
          <p:cNvGraphicFramePr/>
          <p:nvPr>
            <p:extLst>
              <p:ext uri="{D42A27DB-BD31-4B8C-83A1-F6EECF244321}">
                <p14:modId xmlns:p14="http://schemas.microsoft.com/office/powerpoint/2010/main" val="839724331"/>
              </p:ext>
            </p:extLst>
          </p:nvPr>
        </p:nvGraphicFramePr>
        <p:xfrm>
          <a:off x="303925" y="802725"/>
          <a:ext cx="8547467" cy="3875270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854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846" name="Google Shape;184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7" name="Google Shape;1847;p138"/>
          <p:cNvSpPr/>
          <p:nvPr/>
        </p:nvSpPr>
        <p:spPr>
          <a:xfrm>
            <a:off x="4466287" y="377950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" sz="4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Booooring</a:t>
            </a:r>
            <a:r>
              <a:rPr lang="en" sz="4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2" name="Google Shape;1852;p139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139" descr="Picture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9" name="Google Shape;1859;p140"/>
          <p:cNvGraphicFramePr/>
          <p:nvPr/>
        </p:nvGraphicFramePr>
        <p:xfrm>
          <a:off x="2208925" y="802725"/>
          <a:ext cx="4898500" cy="3610380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60" name="Google Shape;1860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861" name="Google Shape;1861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3168" y="2268651"/>
            <a:ext cx="1270014" cy="1221974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867" name="Google Shape;1867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CSS works by hooking onto </a:t>
            </a:r>
            <a:r>
              <a:rPr lang="en" b="1" dirty="0"/>
              <a:t>selectors: elements, classes</a:t>
            </a:r>
            <a:r>
              <a:rPr lang="en" dirty="0"/>
              <a:t>, or </a:t>
            </a:r>
            <a:r>
              <a:rPr lang="en" b="1" dirty="0"/>
              <a:t>ids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Once hooked, we apply </a:t>
            </a:r>
            <a:r>
              <a:rPr lang="en" b="1" dirty="0"/>
              <a:t>style properties</a:t>
            </a:r>
            <a:r>
              <a:rPr lang="en" dirty="0"/>
              <a:t> to those HTML elements using CSS.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8" name="Google Shape;1868;p141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69" name="Google Shape;1869;p141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0" name="Google Shape;1870;p141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1" name="Google Shape;1871;p141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2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72" name="Google Shape;1872;p141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73" name="Google Shape;1873;p141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2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74" name="Google Shape;1874;p141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5" name="Google Shape;1875;p141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76" name="Google Shape;1876;p141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77" name="Google Shape;1877;p141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78" name="Google Shape;1878;p141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9" name="Google Shape;1879;p141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41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1" name="Google Shape;1881;p141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41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41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41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141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6" name="Google Shape;1886;p141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141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8" name="Google Shape;1888;p141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2708" name="Google Shape;2708;p186"/>
          <p:cNvGraphicFramePr/>
          <p:nvPr/>
        </p:nvGraphicFramePr>
        <p:xfrm>
          <a:off x="487575" y="1331250"/>
          <a:ext cx="6652696" cy="33248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2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9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Inconsolata"/>
                          <a:sym typeface="Inconsolata"/>
                        </a:rPr>
                        <a:t>git clone</a:t>
                      </a:r>
                      <a:endParaRPr sz="1800" dirty="0">
                        <a:solidFill>
                          <a:srgbClr val="FFFFF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Inconsolata"/>
                          <a:sym typeface="Inconsolata"/>
                        </a:rPr>
                        <a:t>git add</a:t>
                      </a:r>
                      <a:endParaRPr sz="1800" dirty="0">
                        <a:solidFill>
                          <a:srgbClr val="FFFFF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file/set of files for inclusion in Git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Inconsolata"/>
                          <a:sym typeface="Inconsolata"/>
                        </a:rPr>
                        <a:t>git commit</a:t>
                      </a:r>
                      <a:endParaRPr sz="1800" dirty="0">
                        <a:solidFill>
                          <a:srgbClr val="FFFFF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set of changes to the local repo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Inconsolata"/>
                          <a:sym typeface="Inconsolata"/>
                        </a:rPr>
                        <a:t>git push</a:t>
                      </a:r>
                      <a:endParaRPr sz="1800" dirty="0">
                        <a:solidFill>
                          <a:srgbClr val="FFFFF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 b="0" i="0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Inconsolata"/>
                          <a:sym typeface="Inconsolata"/>
                        </a:rPr>
                        <a:t>git</a:t>
                      </a:r>
                      <a:r>
                        <a:rPr lang="en" sz="1800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Inconsolata"/>
                          <a:sym typeface="Inconsolata"/>
                        </a:rPr>
                        <a:t> pull</a:t>
                      </a:r>
                      <a:endParaRPr sz="1800" dirty="0">
                        <a:solidFill>
                          <a:srgbClr val="FFFFFF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101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894" name="Google Shape;1894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 the following example, the header would become blue and much larger because of the CSS.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can use an element’s class or ID to apply styles to particular elements. Just remember to include the necessary symbol before the CSS: “.” for class, “#” for id.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895" name="Google Shape;1895;p142"/>
          <p:cNvGraphicFramePr/>
          <p:nvPr>
            <p:extLst>
              <p:ext uri="{D42A27DB-BD31-4B8C-83A1-F6EECF244321}">
                <p14:modId xmlns:p14="http://schemas.microsoft.com/office/powerpoint/2010/main" val="2123583656"/>
              </p:ext>
            </p:extLst>
          </p:nvPr>
        </p:nvGraphicFramePr>
        <p:xfrm>
          <a:off x="498200" y="2637600"/>
          <a:ext cx="8239850" cy="1973255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</a:t>
                      </a: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7525">
                <a:tc>
                  <a:txBody>
                    <a:bodyPr/>
                    <a:lstStyle/>
                    <a:p>
                      <a:pPr marL="0" lvl="0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600" dirty="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</a:t>
                      </a:r>
                      <a:r>
                        <a:rPr lang="en" sz="1600" dirty="0" err="1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bigBlue</a:t>
                      </a:r>
                      <a:r>
                        <a:rPr lang="en" sz="1600" dirty="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600" dirty="0" err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bigBlue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{</a:t>
                      </a:r>
                      <a:endParaRPr sz="16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font-size: 100px;</a:t>
                      </a:r>
                      <a:endParaRPr sz="16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color: blue;</a:t>
                      </a:r>
                      <a:endParaRPr sz="16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1" indent="344043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901" name="Google Shape;1901;p143"/>
          <p:cNvGraphicFramePr/>
          <p:nvPr/>
        </p:nvGraphicFramePr>
        <p:xfrm>
          <a:off x="400163" y="810550"/>
          <a:ext cx="7922950" cy="3143100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39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 dirty="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4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/>
              <a:t>Powerful Duo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latin typeface="Roboto Light"/>
                <a:ea typeface="Roboto Light"/>
                <a:cs typeface="Roboto Light"/>
                <a:sym typeface="Roboto Light"/>
              </a:rPr>
              <a:t>Believe it or not, HTML and CSS (typically coupled with fonts/typography and images) are all you need to develop a vivid, full-blown website. </a:t>
            </a: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14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Basics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4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917" name="Google Shape;1917;p14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 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Styled Bio Page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(Additional instructions will be sent via Slack)</a:t>
            </a:r>
            <a:endParaRPr sz="18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2" name="Google Shape;1922;p147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Styled Bio Page 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48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4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" name="Google Shape;1938;p150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1940" name="Google Shape;1940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Relative file paths</a:t>
            </a:r>
            <a:r>
              <a:rPr lang="en" dirty="0"/>
              <a:t> connect us with other files in our working directory. </a:t>
            </a:r>
            <a:br>
              <a:rPr lang="en" dirty="0"/>
            </a:br>
            <a:r>
              <a:rPr lang="en" dirty="0"/>
              <a:t>In this case, </a:t>
            </a:r>
            <a:r>
              <a:rPr lang="en" dirty="0" err="1"/>
              <a:t>style.css</a:t>
            </a:r>
            <a:r>
              <a:rPr lang="en" dirty="0"/>
              <a:t> lives in the same folder as our HTML document.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" name="Google Shape;1945;p151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6" name="Google Shape;1946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1947" name="Google Shape;1947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 </a:t>
            </a:r>
            <a:endParaRPr/>
          </a:p>
        </p:txBody>
      </p:sp>
      <p:sp>
        <p:nvSpPr>
          <p:cNvPr id="1948" name="Google Shape;1948;p151"/>
          <p:cNvSpPr txBox="1">
            <a:spLocks noGrp="1"/>
          </p:cNvSpPr>
          <p:nvPr>
            <p:ph type="subTitle" idx="1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949" name="Google Shape;1949;p151"/>
          <p:cNvSpPr/>
          <p:nvPr/>
        </p:nvSpPr>
        <p:spPr>
          <a:xfrm rot="6561" flipH="1">
            <a:off x="4788862" y="3055224"/>
            <a:ext cx="314401" cy="609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5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151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2" name="Google Shape;1952;p15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151"/>
          <p:cNvSpPr txBox="1">
            <a:spLocks noGrp="1"/>
          </p:cNvSpPr>
          <p:nvPr>
            <p:ph type="subTitle" idx="2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The same issue may occur if you move your project from one folder to another.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4" name="Google Shape;1954;p15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151"/>
          <p:cNvSpPr txBox="1">
            <a:spLocks noGrp="1"/>
          </p:cNvSpPr>
          <p:nvPr>
            <p:ph type="subTitle" idx="3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</a:t>
            </a:r>
            <a:r>
              <a:rPr lang="en" sz="1300" dirty="0"/>
              <a:t>!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6" name="Google Shape;1956;p151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51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51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5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5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69" name="Google Shape;1969;p15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75" name="Google Shape;1975;p154"/>
          <p:cNvSpPr txBox="1">
            <a:spLocks noGrp="1"/>
          </p:cNvSpPr>
          <p:nvPr>
            <p:ph type="body" idx="2"/>
          </p:nvPr>
        </p:nvSpPr>
        <p:spPr>
          <a:xfrm>
            <a:off x="175" y="2571750"/>
            <a:ext cx="9144000" cy="1911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 dirty="0"/>
              <a:t>HINT: </a:t>
            </a:r>
            <a:r>
              <a:rPr lang="en" dirty="0"/>
              <a:t>Check out the </a:t>
            </a:r>
            <a:r>
              <a:rPr lang="en" dirty="0" err="1"/>
              <a:t>RelativePaths_WorkingExample</a:t>
            </a:r>
            <a:r>
              <a:rPr lang="en" dirty="0"/>
              <a:t> folder. </a:t>
            </a:r>
            <a:endParaRPr dirty="0"/>
          </a:p>
        </p:txBody>
      </p:sp>
      <p:sp>
        <p:nvSpPr>
          <p:cNvPr id="1976" name="Google Shape;1976;p15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12 Minutes</a:t>
            </a:r>
            <a:endParaRPr/>
          </a:p>
        </p:txBody>
      </p:sp>
      <p:sp>
        <p:nvSpPr>
          <p:cNvPr id="1977" name="Google Shape;1977;p15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8" name="Google Shape;1978;p154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979" name="Google Shape;1979;p1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0" name="Google Shape;1980;p1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1" name="Google Shape;1981;p154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982" name="Google Shape;1982;p1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3" name="Google Shape;1983;p1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4" name="Google Shape;1984;p154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Unzip the folder sent to you via Slack. </a:t>
            </a:r>
            <a:endParaRPr sz="1600" dirty="0"/>
          </a:p>
        </p:txBody>
      </p:sp>
      <p:sp>
        <p:nvSpPr>
          <p:cNvPr id="1985" name="Google Shape;1985;p154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54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Edit the HTML files in all of the </a:t>
            </a:r>
            <a:r>
              <a:rPr lang="en" sz="1600" dirty="0" err="1"/>
              <a:t>RelativePaths</a:t>
            </a:r>
            <a:r>
              <a:rPr lang="en" sz="1600" dirty="0"/>
              <a:t> folders. Write relative paths that link the HTML documents to their respective stylesheets.</a:t>
            </a:r>
            <a:endParaRPr sz="1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Boxes Within Boxes</a:t>
            </a:r>
            <a:endParaRPr dirty="0"/>
          </a:p>
        </p:txBody>
      </p:sp>
      <p:sp>
        <p:nvSpPr>
          <p:cNvPr id="2006" name="Google Shape;2006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CSS, every element rests within a series of boxes. Each element can customize these boxes via the following CSS properties: margin, border, and padding. </a:t>
            </a:r>
            <a:endParaRPr sz="1400" dirty="0"/>
          </a:p>
        </p:txBody>
      </p:sp>
      <p:sp>
        <p:nvSpPr>
          <p:cNvPr id="2007" name="Google Shape;2007;p15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b="1" dirty="0"/>
              <a:t>Examples: </a:t>
            </a:r>
            <a:br>
              <a:rPr lang="en" b="1" dirty="0"/>
            </a:br>
            <a:r>
              <a:rPr lang="en" dirty="0">
                <a:latin typeface="Inconsolata for Powerline Mediu" panose="020B0609030003000000" pitchFamily="49" charset="0"/>
              </a:rPr>
              <a:t>margin: 20px 10px 10px 20px; </a:t>
            </a:r>
            <a:r>
              <a:rPr lang="en" dirty="0"/>
              <a:t>(20px top, 10px right, 10px bottom, 20px left)</a:t>
            </a:r>
            <a:br>
              <a:rPr lang="en" dirty="0"/>
            </a:br>
            <a:r>
              <a:rPr lang="en" dirty="0">
                <a:latin typeface="Inconsolata for Powerline Mediu" panose="020B0609030003000000" pitchFamily="49" charset="0"/>
              </a:rPr>
              <a:t>margin: </a:t>
            </a:r>
            <a:r>
              <a:rPr lang="en-US" dirty="0">
                <a:latin typeface="Inconsolata for Powerline Mediu" panose="020B0609030003000000" pitchFamily="49" charset="0"/>
              </a:rPr>
              <a:t>20px 10px;</a:t>
            </a:r>
            <a:r>
              <a:rPr lang="en-US" dirty="0"/>
              <a:t> (20px top and bottom, 10px right and left)</a:t>
            </a:r>
            <a:br>
              <a:rPr lang="en-US" dirty="0"/>
            </a:br>
            <a:r>
              <a:rPr lang="en-US" dirty="0">
                <a:latin typeface="Inconsolata for Powerline Mediu" panose="020B0609030003000000" pitchFamily="49" charset="0"/>
              </a:rPr>
              <a:t>margin: 20px; </a:t>
            </a:r>
            <a:r>
              <a:rPr lang="en-US" dirty="0"/>
              <a:t>(20px on all four sides)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008" name="Google Shape;2008;p158"/>
          <p:cNvSpPr/>
          <p:nvPr/>
        </p:nvSpPr>
        <p:spPr>
          <a:xfrm>
            <a:off x="488875" y="2279606"/>
            <a:ext cx="6400800" cy="256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58"/>
          <p:cNvSpPr/>
          <p:nvPr/>
        </p:nvSpPr>
        <p:spPr>
          <a:xfrm>
            <a:off x="729275" y="2508206"/>
            <a:ext cx="5901600" cy="20967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58"/>
          <p:cNvSpPr/>
          <p:nvPr/>
        </p:nvSpPr>
        <p:spPr>
          <a:xfrm>
            <a:off x="987275" y="2743106"/>
            <a:ext cx="5385600" cy="1626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158"/>
          <p:cNvSpPr/>
          <p:nvPr/>
        </p:nvSpPr>
        <p:spPr>
          <a:xfrm>
            <a:off x="1222925" y="2933106"/>
            <a:ext cx="4914300" cy="1256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58"/>
          <p:cNvSpPr txBox="1">
            <a:spLocks noGrp="1"/>
          </p:cNvSpPr>
          <p:nvPr>
            <p:ph type="body" idx="3"/>
          </p:nvPr>
        </p:nvSpPr>
        <p:spPr>
          <a:xfrm>
            <a:off x="488875" y="2279606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 dirty="0"/>
              <a:t>Margin </a:t>
            </a:r>
            <a:endParaRPr sz="1200" dirty="0"/>
          </a:p>
        </p:txBody>
      </p:sp>
      <p:sp>
        <p:nvSpPr>
          <p:cNvPr id="2013" name="Google Shape;2013;p158"/>
          <p:cNvSpPr txBox="1">
            <a:spLocks noGrp="1"/>
          </p:cNvSpPr>
          <p:nvPr>
            <p:ph type="body" idx="3"/>
          </p:nvPr>
        </p:nvSpPr>
        <p:spPr>
          <a:xfrm>
            <a:off x="488875" y="2508206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Border</a:t>
            </a:r>
            <a:endParaRPr sz="1200"/>
          </a:p>
        </p:txBody>
      </p:sp>
      <p:sp>
        <p:nvSpPr>
          <p:cNvPr id="2014" name="Google Shape;2014;p158"/>
          <p:cNvSpPr txBox="1">
            <a:spLocks noGrp="1"/>
          </p:cNvSpPr>
          <p:nvPr>
            <p:ph type="body" idx="3"/>
          </p:nvPr>
        </p:nvSpPr>
        <p:spPr>
          <a:xfrm>
            <a:off x="488875" y="2743106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Padding</a:t>
            </a:r>
            <a:endParaRPr sz="1200"/>
          </a:p>
        </p:txBody>
      </p:sp>
      <p:sp>
        <p:nvSpPr>
          <p:cNvPr id="2015" name="Google Shape;2015;p158"/>
          <p:cNvSpPr txBox="1">
            <a:spLocks noGrp="1"/>
          </p:cNvSpPr>
          <p:nvPr>
            <p:ph type="body" idx="3"/>
          </p:nvPr>
        </p:nvSpPr>
        <p:spPr>
          <a:xfrm>
            <a:off x="488875" y="2971706"/>
            <a:ext cx="64008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b="1"/>
              <a:t>Content</a:t>
            </a:r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5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Large Group Activity: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Box Model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21" name="Google Shape;2021;p1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5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28" name="Google Shape;2028;p16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pic>
        <p:nvPicPr>
          <p:cNvPr id="2029" name="Google Shape;2029;p160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3" y="768063"/>
            <a:ext cx="6172201" cy="319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Google Shape;2034;p161" descr="Content Placeholder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36" name="Google Shape;2036;p16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037" name="Google Shape;2037;p161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Homework #1 Demo</a:t>
            </a:r>
            <a:br>
              <a:rPr lang="en" dirty="0"/>
            </a:br>
            <a:r>
              <a:rPr lang="en" sz="2000" dirty="0"/>
              <a:t>(due Thursday at 11:59pm!)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457540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Activity: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3" name="Google Shape;2043;p16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044" name="Google Shape;2044;p162"/>
          <p:cNvSpPr txBox="1">
            <a:spLocks noGrp="1"/>
          </p:cNvSpPr>
          <p:nvPr>
            <p:ph type="body" idx="2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 dirty="0"/>
              <a:t>Answer:</a:t>
            </a:r>
            <a:br>
              <a:rPr lang="en" dirty="0"/>
            </a:br>
            <a:r>
              <a:rPr lang="en" dirty="0"/>
              <a:t>Width: 474 px (no margin), 554 px (with margin)</a:t>
            </a:r>
            <a:br>
              <a:rPr lang="en" dirty="0"/>
            </a:br>
            <a:r>
              <a:rPr lang="en" dirty="0"/>
              <a:t>Height: 539 px (no margin), 569 px (with margin)</a:t>
            </a:r>
            <a:endParaRPr dirty="0"/>
          </a:p>
        </p:txBody>
      </p:sp>
      <p:sp>
        <p:nvSpPr>
          <p:cNvPr id="2049" name="Google Shape;2049;p162"/>
          <p:cNvSpPr txBox="1">
            <a:spLocks noGrp="1"/>
          </p:cNvSpPr>
          <p:nvPr>
            <p:ph type="body" idx="1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A0A57-0499-9141-BFDB-6E4044B576FD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C9654-FFCF-154E-8F78-0F8D64CB982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6EE25-34CD-104F-8919-AAF5EEE0176F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3C474-E032-9E4D-8793-D69A7972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23" y="1454155"/>
            <a:ext cx="6082748" cy="30618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6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 Floatin’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64"/>
          <p:cNvSpPr txBox="1">
            <a:spLocks noGrp="1"/>
          </p:cNvSpPr>
          <p:nvPr>
            <p:ph type="title"/>
          </p:nvPr>
        </p:nvSpPr>
        <p:spPr>
          <a:xfrm>
            <a:off x="2544050" y="1393275"/>
            <a:ext cx="54156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 dirty="0"/>
              <a:t>Warning</a:t>
            </a:r>
            <a:endParaRPr sz="2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lang="en" sz="2600" b="1" i="1" dirty="0"/>
              <a:t>very important</a:t>
            </a:r>
            <a:r>
              <a:rPr lang="en" sz="2600" dirty="0">
                <a:latin typeface="Roboto Light"/>
                <a:ea typeface="Roboto Light"/>
                <a:cs typeface="Roboto Light"/>
                <a:sym typeface="Roboto Light"/>
              </a:rPr>
              <a:t>. Time to channel that inner genius! </a:t>
            </a:r>
            <a:endParaRPr sz="2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072" name="Google Shape;2072;p165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073" name="Google Shape;2073;p165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65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65"/>
            <p:cNvSpPr/>
            <p:nvPr/>
          </p:nvSpPr>
          <p:spPr>
            <a:xfrm>
              <a:off x="1064943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65"/>
            <p:cNvSpPr/>
            <p:nvPr/>
          </p:nvSpPr>
          <p:spPr>
            <a:xfrm>
              <a:off x="1206477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65"/>
            <p:cNvSpPr/>
            <p:nvPr/>
          </p:nvSpPr>
          <p:spPr>
            <a:xfrm>
              <a:off x="1348011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65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9" name="Google Shape;2079;p165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080" name="Google Shape;2080;p165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1" name="Google Shape;2081;p165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2" name="Google Shape;2082;p165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3" name="Google Shape;2083;p165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4" name="Google Shape;2084;p165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5" name="Google Shape;2085;p165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6" name="Google Shape;2086;p165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87" name="Google Shape;2087;p165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088" name="Google Shape;2088;p165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9" name="Google Shape;2089;p165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090" name="Google Shape;2090;p165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91" name="Google Shape;2091;p165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092" name="Google Shape;2092;p165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3" name="Google Shape;2093;p165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4" name="Google Shape;2094;p165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5" name="Google Shape;2095;p165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6" name="Google Shape;2096;p165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7" name="Google Shape;2097;p165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8" name="Google Shape;2098;p165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099" name="Google Shape;2099;p165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65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01" name="Google Shape;2101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lang="en" b="1"/>
              <a:t>flow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107" name="Google Shape;2107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66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66"/>
          <p:cNvSpPr txBox="1">
            <a:spLocks noGrp="1"/>
          </p:cNvSpPr>
          <p:nvPr>
            <p:ph type="subTitle" idx="1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0" name="Google Shape;2110;p166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166"/>
          <p:cNvSpPr txBox="1">
            <a:spLocks noGrp="1"/>
          </p:cNvSpPr>
          <p:nvPr>
            <p:ph type="subTitle" idx="2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2" name="Google Shape;2112;p166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166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119" name="Google Shape;2119;p167"/>
          <p:cNvGraphicFramePr/>
          <p:nvPr>
            <p:extLst>
              <p:ext uri="{D42A27DB-BD31-4B8C-83A1-F6EECF244321}">
                <p14:modId xmlns:p14="http://schemas.microsoft.com/office/powerpoint/2010/main" val="223315221"/>
              </p:ext>
            </p:extLst>
          </p:nvPr>
        </p:nvGraphicFramePr>
        <p:xfrm>
          <a:off x="470990" y="23890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Block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20" name="Google Shape;2120;p167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67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. Paragraphs, headers,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divs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, H1s-H6s, and more receive this treatment.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2" name="Google Shape;2122;p167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67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 block element will “reserve” the entire horizontal available width—unless you intervene with CSS properties.</a:t>
            </a:r>
            <a:r>
              <a:rPr lang="en-US" dirty="0"/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4" name="Google Shape;2124;p167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167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Elements vs. Inline Elements </a:t>
            </a:r>
            <a:endParaRPr dirty="0"/>
          </a:p>
        </p:txBody>
      </p:sp>
      <p:graphicFrame>
        <p:nvGraphicFramePr>
          <p:cNvPr id="2131" name="Google Shape;2131;p168"/>
          <p:cNvGraphicFramePr/>
          <p:nvPr>
            <p:extLst>
              <p:ext uri="{D42A27DB-BD31-4B8C-83A1-F6EECF244321}">
                <p14:modId xmlns:p14="http://schemas.microsoft.com/office/powerpoint/2010/main" val="938398677"/>
              </p:ext>
            </p:extLst>
          </p:nvPr>
        </p:nvGraphicFramePr>
        <p:xfrm>
          <a:off x="478944" y="2236638"/>
          <a:ext cx="3713850" cy="2312650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9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Block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4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425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32" name="Google Shape;2132;p168"/>
          <p:cNvGraphicFramePr/>
          <p:nvPr>
            <p:extLst>
              <p:ext uri="{D42A27DB-BD31-4B8C-83A1-F6EECF244321}">
                <p14:modId xmlns:p14="http://schemas.microsoft.com/office/powerpoint/2010/main" val="1458022905"/>
              </p:ext>
            </p:extLst>
          </p:nvPr>
        </p:nvGraphicFramePr>
        <p:xfrm>
          <a:off x="4605598" y="2236650"/>
          <a:ext cx="3713850" cy="2316450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5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0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91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In-line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0">
                <a:tc rowSpan="3"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EF6A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50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5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33" name="Google Shape;2133;p168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168"/>
          <p:cNvSpPr txBox="1">
            <a:spLocks noGrp="1"/>
          </p:cNvSpPr>
          <p:nvPr>
            <p:ph type="subTitle" idx="1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Now, contrast block elements with </a:t>
            </a:r>
            <a:r>
              <a:rPr lang="en" sz="1400" b="1" dirty="0"/>
              <a:t>inline elements</a:t>
            </a:r>
            <a:r>
              <a:rPr lang="en" sz="1400" dirty="0"/>
              <a:t>.</a:t>
            </a:r>
            <a:endParaRPr sz="1400" dirty="0"/>
          </a:p>
        </p:txBody>
      </p:sp>
      <p:sp>
        <p:nvSpPr>
          <p:cNvPr id="2135" name="Google Shape;2135;p16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168"/>
          <p:cNvSpPr txBox="1">
            <a:spLocks noGrp="1"/>
          </p:cNvSpPr>
          <p:nvPr>
            <p:ph type="subTitle" idx="2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 panose="02000000000000000000" pitchFamily="2" charset="0"/>
                <a:ea typeface="Roboto" panose="02000000000000000000" pitchFamily="2" charset="0"/>
              </a:rPr>
              <a:t>By using the CSS </a:t>
            </a:r>
            <a:r>
              <a:rPr lang="en" sz="1400" b="1" dirty="0">
                <a:latin typeface="Roboto" panose="02000000000000000000" pitchFamily="2" charset="0"/>
                <a:ea typeface="Roboto" panose="02000000000000000000" pitchFamily="2" charset="0"/>
              </a:rPr>
              <a:t>float property</a:t>
            </a:r>
            <a:r>
              <a:rPr lang="en" sz="1400" dirty="0">
                <a:latin typeface="Roboto" panose="02000000000000000000" pitchFamily="2" charset="0"/>
                <a:ea typeface="Roboto" panose="02000000000000000000" pitchFamily="2" charset="0"/>
              </a:rPr>
              <a:t>, we can command our website to display multiple block-level elements adjacently (side by side). </a:t>
            </a:r>
            <a:endParaRPr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37" name="Google Shape;2137;p16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68"/>
          <p:cNvPicPr preferRelativeResize="0"/>
          <p:nvPr/>
        </p:nvPicPr>
        <p:blipFill rotWithShape="1">
          <a:blip r:embed="rId4">
            <a:alphaModFix/>
          </a:blip>
          <a:srcRect t="228" b="23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144" name="Google Shape;2144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allow adjacent display of these block elements, we use a CSS property called </a:t>
            </a:r>
            <a:r>
              <a:rPr lang="en" b="1" dirty="0"/>
              <a:t>float</a:t>
            </a:r>
            <a:r>
              <a:rPr lang="en" dirty="0"/>
              <a:t>. Floats, although a bit dated, are very necessary when building web layouts, as they work with all browsers.</a:t>
            </a:r>
            <a:endParaRPr dirty="0"/>
          </a:p>
        </p:txBody>
      </p:sp>
      <p:sp>
        <p:nvSpPr>
          <p:cNvPr id="2145" name="Google Shape;2145;p169"/>
          <p:cNvSpPr/>
          <p:nvPr/>
        </p:nvSpPr>
        <p:spPr>
          <a:xfrm>
            <a:off x="510350" y="1805694"/>
            <a:ext cx="4429800" cy="303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69"/>
          <p:cNvSpPr/>
          <p:nvPr/>
        </p:nvSpPr>
        <p:spPr>
          <a:xfrm>
            <a:off x="634448" y="1750920"/>
            <a:ext cx="4167300" cy="159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69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69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69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69"/>
          <p:cNvSpPr/>
          <p:nvPr/>
        </p:nvSpPr>
        <p:spPr>
          <a:xfrm>
            <a:off x="704675" y="203684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1" name="Google Shape;2151;p169"/>
          <p:cNvSpPr/>
          <p:nvPr/>
        </p:nvSpPr>
        <p:spPr>
          <a:xfrm>
            <a:off x="1951125" y="2523933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2" name="Google Shape;2152;p169"/>
          <p:cNvSpPr/>
          <p:nvPr/>
        </p:nvSpPr>
        <p:spPr>
          <a:xfrm>
            <a:off x="704675" y="418474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3" name="Google Shape;2153;p169"/>
          <p:cNvSpPr/>
          <p:nvPr/>
        </p:nvSpPr>
        <p:spPr>
          <a:xfrm>
            <a:off x="704675" y="251049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4" name="Google Shape;2154;p169"/>
          <p:cNvSpPr/>
          <p:nvPr/>
        </p:nvSpPr>
        <p:spPr>
          <a:xfrm flipH="1">
            <a:off x="3598950" y="3495845"/>
            <a:ext cx="15537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5" name="Google Shape;2155;p169"/>
          <p:cNvSpPr/>
          <p:nvPr/>
        </p:nvSpPr>
        <p:spPr>
          <a:xfrm>
            <a:off x="166825" y="2584745"/>
            <a:ext cx="1554600" cy="3723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645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6" name="Google Shape;2156;p169"/>
          <p:cNvSpPr/>
          <p:nvPr/>
        </p:nvSpPr>
        <p:spPr>
          <a:xfrm>
            <a:off x="5380375" y="2082565"/>
            <a:ext cx="3417600" cy="26109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 dirty="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600" i="1" dirty="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 dirty="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57" name="Google Shape;2157;p169"/>
          <p:cNvSpPr txBox="1">
            <a:spLocks noGrp="1"/>
          </p:cNvSpPr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163" name="Google Shape;2163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However, floats can get in the way of our layouts, if not handled properly…</a:t>
            </a:r>
            <a:endParaRPr dirty="0"/>
          </a:p>
        </p:txBody>
      </p:sp>
      <p:sp>
        <p:nvSpPr>
          <p:cNvPr id="2164" name="Google Shape;2164;p170"/>
          <p:cNvSpPr/>
          <p:nvPr/>
        </p:nvSpPr>
        <p:spPr>
          <a:xfrm>
            <a:off x="499228" y="1572241"/>
            <a:ext cx="4040400" cy="22407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70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lang="en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(not cleared!)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6" name="Google Shape;2166;p170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Clearfix Hack</a:t>
            </a:r>
            <a:endParaRPr dirty="0"/>
          </a:p>
        </p:txBody>
      </p:sp>
      <p:sp>
        <p:nvSpPr>
          <p:cNvPr id="2172" name="Google Shape;2172;p1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73" name="Google Shape;2173;p171"/>
          <p:cNvGraphicFramePr/>
          <p:nvPr/>
        </p:nvGraphicFramePr>
        <p:xfrm>
          <a:off x="483975" y="1325000"/>
          <a:ext cx="7205300" cy="1553790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92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71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74" name="Google Shape;2174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Help</a:t>
            </a:r>
            <a:endParaRPr/>
          </a:p>
        </p:txBody>
      </p:sp>
      <p:sp>
        <p:nvSpPr>
          <p:cNvPr id="1677" name="Google Shape;1677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8" name="Google Shape;1678;p118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Practice, practice, practice: work individually or in groups.</a:t>
            </a:r>
            <a:endParaRPr dirty="0"/>
          </a:p>
        </p:txBody>
      </p:sp>
      <p:sp>
        <p:nvSpPr>
          <p:cNvPr id="1679" name="Google Shape;1679;p118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in-class material (activities and slides).</a:t>
            </a:r>
            <a:endParaRPr dirty="0"/>
          </a:p>
        </p:txBody>
      </p:sp>
      <p:sp>
        <p:nvSpPr>
          <p:cNvPr id="1680" name="Google Shape;1680;p118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Watch video walkthroughs or </a:t>
            </a:r>
            <a:r>
              <a:rPr lang="en" dirty="0" err="1"/>
              <a:t>rewatch</a:t>
            </a:r>
            <a:r>
              <a:rPr lang="en" dirty="0"/>
              <a:t> class videos.</a:t>
            </a:r>
            <a:endParaRPr dirty="0"/>
          </a:p>
        </p:txBody>
      </p:sp>
      <p:sp>
        <p:nvSpPr>
          <p:cNvPr id="1681" name="Google Shape;1681;p11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 office hours, which are held 45 minutes before and 30 minutes after class.</a:t>
            </a:r>
            <a:endParaRPr/>
          </a:p>
        </p:txBody>
      </p:sp>
      <p:sp>
        <p:nvSpPr>
          <p:cNvPr id="1682" name="Google Shape;1682;p11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one-on-one sessions (contact your SSM for more details).</a:t>
            </a:r>
            <a:endParaRPr dirty="0"/>
          </a:p>
        </p:txBody>
      </p:sp>
      <p:sp>
        <p:nvSpPr>
          <p:cNvPr id="1683" name="Google Shape;1683;p118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Attend weekly review sessions, scheduled for Wednesdays 3:00pm-4:30pm!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Clearfix Hack</a:t>
            </a:r>
            <a:endParaRPr dirty="0"/>
          </a:p>
        </p:txBody>
      </p:sp>
      <p:sp>
        <p:nvSpPr>
          <p:cNvPr id="2180" name="Google Shape;2180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can get around this by using the </a:t>
            </a:r>
            <a:r>
              <a:rPr lang="en" b="1" dirty="0"/>
              <a:t>clearfix hack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181" name="Google Shape;2181;p172"/>
          <p:cNvGraphicFramePr/>
          <p:nvPr/>
        </p:nvGraphicFramePr>
        <p:xfrm>
          <a:off x="483975" y="1325000"/>
          <a:ext cx="7205300" cy="3274825"/>
        </p:xfrm>
        <a:graphic>
          <a:graphicData uri="http://schemas.openxmlformats.org/drawingml/2006/table">
            <a:tbl>
              <a:tblPr>
                <a:noFill/>
                <a:tableStyleId>{10E90DF9-8B02-455E-A896-32A7EB1D3353}</a:tableStyleId>
              </a:tblPr>
              <a:tblGrid>
                <a:gridCol w="32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 dirty="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 dirty="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500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L="91425" marR="0" marT="0" marB="0">
                    <a:lnL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80B86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182" name="Google Shape;2182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Clearfix Hack</a:t>
            </a:r>
            <a:endParaRPr dirty="0"/>
          </a:p>
        </p:txBody>
      </p:sp>
      <p:sp>
        <p:nvSpPr>
          <p:cNvPr id="2189" name="Google Shape;2189;p17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173"/>
          <p:cNvSpPr txBox="1">
            <a:spLocks noGrp="1"/>
          </p:cNvSpPr>
          <p:nvPr>
            <p:ph type="subTitle" idx="1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13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1" name="Google Shape;2191;p17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173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This will add a virtual HTML element, hidden from view, after the content of the </a:t>
            </a:r>
            <a:r>
              <a:rPr lang="en" sz="1300" b="1" dirty="0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 element(s). The CSS below clears the float using this practice.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3" name="Google Shape;2193;p17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7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01103B-C077-7E47-BAA9-67F1BD03D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411049"/>
            <a:ext cx="36576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id="2200" name="Google Shape;2200;p174" descr="Picture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206" name="Google Shape;2206;p175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207" name="Google Shape;2207;p175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208" name="Google Shape;2208;p175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209" name="Google Shape;2209;p175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210" name="Google Shape;2210;p175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7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Fantastic Guide to Floats</a:t>
            </a:r>
            <a:endParaRPr/>
          </a:p>
        </p:txBody>
      </p:sp>
      <p:sp>
        <p:nvSpPr>
          <p:cNvPr id="2221" name="Google Shape;2221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all those interested in front-end development, this is a necessary read: </a:t>
            </a:r>
            <a:br>
              <a:rPr lang="en" dirty="0"/>
            </a:br>
            <a:r>
              <a:rPr lang="en" u="sng" dirty="0">
                <a:solidFill>
                  <a:srgbClr val="0000FF"/>
                </a:solidFill>
                <a:hlinkClick r:id="rId3"/>
              </a:rPr>
              <a:t>css-tricks.com/all-about-floats</a:t>
            </a:r>
            <a:endParaRPr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22" name="Google Shape;2222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7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Group or Partner Challenge: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floating </a:t>
            </a:r>
            <a:b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skills by creating a conceptual layout. Eyeball the </a:t>
            </a:r>
            <a:b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design to your best ability.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Instructions sent via Slack. </a:t>
            </a:r>
            <a:endParaRPr sz="18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8" name="Google Shape;2228;p17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 minutes</a:t>
            </a:r>
            <a:endParaRPr dirty="0"/>
          </a:p>
        </p:txBody>
      </p:sp>
      <p:sp>
        <p:nvSpPr>
          <p:cNvPr id="2229" name="Google Shape;2229;p1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7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or Partner Challenge: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5" name="Google Shape;2235;p17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Suggested Time: </a:t>
            </a:r>
            <a:r>
              <a:rPr lang="en" dirty="0"/>
              <a:t>25 minutes</a:t>
            </a:r>
            <a:endParaRPr dirty="0"/>
          </a:p>
        </p:txBody>
      </p:sp>
      <p:sp>
        <p:nvSpPr>
          <p:cNvPr id="2236" name="Google Shape;2236;p1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32534-EA2B-B845-98A2-BBF927A6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63" y="691763"/>
            <a:ext cx="6671220" cy="377217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" name="Google Shape;224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244" name="Google Shape;2244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245" name="Google Shape;2245;p18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81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Floats in CSS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1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2262" name="Google Shape;2262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948808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83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Remember the video walkthroughs for key activities (such as the last one).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If you EVER feel like you are falling behind, use the video walkthroughs to catch up. They are made to be easy to understand.</a:t>
            </a:r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Did you struggle with this activity in class? If so, practice it at home until it’s easy! Repetition helps these concepts click!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 dirty="0"/>
              <a:t>Still having trouble? Shoot your instructor or one of your </a:t>
            </a:r>
            <a:br>
              <a:rPr lang="en" dirty="0"/>
            </a:br>
            <a:r>
              <a:rPr lang="en" dirty="0"/>
              <a:t>TAs a message! We’re here to help out </a:t>
            </a:r>
            <a:br>
              <a:rPr lang="en" dirty="0"/>
            </a:br>
            <a:r>
              <a:rPr lang="en" dirty="0"/>
              <a:t>however we can. 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1695" name="Google Shape;1695;p1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importance of Git version control and how to use it.</a:t>
            </a:r>
            <a:endParaRPr/>
          </a:p>
        </p:txBody>
      </p:sp>
      <p:sp>
        <p:nvSpPr>
          <p:cNvPr id="1696" name="Google Shape;1696;p1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GitHub repositories, push up code, and share with the class.</a:t>
            </a:r>
            <a:endParaRPr dirty="0"/>
          </a:p>
        </p:txBody>
      </p:sp>
      <p:sp>
        <p:nvSpPr>
          <p:cNvPr id="1697" name="Google Shape;1697;p1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more HTML documents.</a:t>
            </a:r>
            <a:endParaRPr/>
          </a:p>
        </p:txBody>
      </p:sp>
      <p:sp>
        <p:nvSpPr>
          <p:cNvPr id="1698" name="Google Shape;1698;p1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 how to properly use basic HTML tags.</a:t>
            </a:r>
            <a:endParaRPr dirty="0"/>
          </a:p>
        </p:txBody>
      </p:sp>
      <p:sp>
        <p:nvSpPr>
          <p:cNvPr id="1699" name="Google Shape;1699;p1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basic CSS styling to HTML documents.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1705" name="Google Shape;1705;p121"/>
          <p:cNvSpPr txBox="1">
            <a:spLocks noGrp="1"/>
          </p:cNvSpPr>
          <p:nvPr>
            <p:ph type="body" idx="3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If you are a beginner to HTML/CSS and coding, your objectives are to:</a:t>
            </a:r>
            <a:endParaRPr b="1"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Continue to get comfortable with HTML. 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 able to write a complete, basic HTML document (like in the last class).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Understand the function of CSS and how it works with HTML.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 able to use Git and GitHub to upload code.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If you’ve had past exposure to HTML/CSS and coding and felt comfortable with the last lesson, your objectives are to:</a:t>
            </a:r>
            <a:endParaRPr b="1"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Aim to build up your skills. 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Clear up any questions or confusion you have about HTML.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Become knowledgeable about a wider range of HTML and CSS tags.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 able to selectively apply CSS to specific HTML elements.  </a:t>
            </a:r>
            <a:endParaRPr dirty="0"/>
          </a:p>
          <a:p>
            <a:pPr marL="320040" lvl="0" indent="-18034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 able to use Git and GitHub to upload code. 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2510</Words>
  <Application>Microsoft Macintosh PowerPoint</Application>
  <PresentationFormat>On-screen Show (16:9)</PresentationFormat>
  <Paragraphs>394</Paragraphs>
  <Slides>71</Slides>
  <Notes>71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Amatic SC</vt:lpstr>
      <vt:lpstr>Arial</vt:lpstr>
      <vt:lpstr>Calibri</vt:lpstr>
      <vt:lpstr>Inconsolata</vt:lpstr>
      <vt:lpstr>Inconsolata for Powerline Mediu</vt:lpstr>
      <vt:lpstr>Roboto</vt:lpstr>
      <vt:lpstr>Roboto Light</vt:lpstr>
      <vt:lpstr>Roboto Medium</vt:lpstr>
      <vt:lpstr>Roboto Thin</vt:lpstr>
      <vt:lpstr>Times New Roman</vt:lpstr>
      <vt:lpstr>Simple Light</vt:lpstr>
      <vt:lpstr>UCF - Theme</vt:lpstr>
      <vt:lpstr>Simple Light</vt:lpstr>
      <vt:lpstr>Lesson 1.2</vt:lpstr>
      <vt:lpstr>How do I do this again?</vt:lpstr>
      <vt:lpstr>Basic Git Commands </vt:lpstr>
      <vt:lpstr>Admin Items</vt:lpstr>
      <vt:lpstr>Homework #1 Demo (due Thursday at 11:59pm!)</vt:lpstr>
      <vt:lpstr>How to Get Help</vt:lpstr>
      <vt:lpstr>Today’s Class!</vt:lpstr>
      <vt:lpstr>Today’s Objectives  </vt:lpstr>
      <vt:lpstr>Know Thyself</vt:lpstr>
      <vt:lpstr>HTML Round 2</vt:lpstr>
      <vt:lpstr>HTML Syntax (Basic) </vt:lpstr>
      <vt:lpstr>HTML Syntax (with Attribute)</vt:lpstr>
      <vt:lpstr>Self-Closing Tags (less common, don’t contain text)</vt:lpstr>
      <vt:lpstr>Important Common Tags </vt:lpstr>
      <vt:lpstr>Less Common Tags</vt:lpstr>
      <vt:lpstr>HTML for Forms</vt:lpstr>
      <vt:lpstr>HTML for Forms</vt:lpstr>
      <vt:lpstr>Ugly HTML</vt:lpstr>
      <vt:lpstr>Activity: Basic Student Bio In this activity, you’ll create a student bio using HTML. You will then add, commit, and push your completed HTML to GitHub for the world to see. (Additional instructions will be sent via Slack)   </vt:lpstr>
      <vt:lpstr>Activity: Basic Student Bio</vt:lpstr>
      <vt:lpstr>CSS Stylin’</vt:lpstr>
      <vt:lpstr>HTML and CSS Definitions</vt:lpstr>
      <vt:lpstr>HTML/CSS Analogy</vt:lpstr>
      <vt:lpstr>Basic HTML Page</vt:lpstr>
      <vt:lpstr>Basic HTML Page: Result</vt:lpstr>
      <vt:lpstr>Basic HTML Page: Result</vt:lpstr>
      <vt:lpstr>Enter CSS</vt:lpstr>
      <vt:lpstr>Enter CSS: Result</vt:lpstr>
      <vt:lpstr>CSS Syntax</vt:lpstr>
      <vt:lpstr>CSS Example</vt:lpstr>
      <vt:lpstr>Key CSS Attributes</vt:lpstr>
      <vt:lpstr>Powerful Duo Believe it or not, HTML and CSS (typically coupled with fonts/typography and images) are all you need to develop a vivid, full-blown website.   </vt:lpstr>
      <vt:lpstr>CSS Basics</vt:lpstr>
      <vt:lpstr>20 minutes</vt:lpstr>
      <vt:lpstr>Activity: Styled Bio Page </vt:lpstr>
      <vt:lpstr>Student Bio Layout</vt:lpstr>
      <vt:lpstr>Relative File Paths</vt:lpstr>
      <vt:lpstr>Relative File Paths</vt:lpstr>
      <vt:lpstr>Absolutely No Absolute Paths</vt:lpstr>
      <vt:lpstr>Relative File Paths</vt:lpstr>
      <vt:lpstr>Activity:  Relative File Paths</vt:lpstr>
      <vt:lpstr>Activity: Relative File Paths</vt:lpstr>
      <vt:lpstr>PowerPoint Presentation</vt:lpstr>
      <vt:lpstr>PowerPoint Presentation</vt:lpstr>
      <vt:lpstr>Box Model</vt:lpstr>
      <vt:lpstr>Boxes Within Boxes</vt:lpstr>
      <vt:lpstr>Large Group Activity: Box Model</vt:lpstr>
      <vt:lpstr>Activity: Box Model</vt:lpstr>
      <vt:lpstr>Activity: Boxes Upon Boxes</vt:lpstr>
      <vt:lpstr>Activity: Box Model</vt:lpstr>
      <vt:lpstr>We Be Floatin’</vt:lpstr>
      <vt:lpstr>Warning The next few topics are fairly tricky but also very important. Time to channel that inner genius!   </vt:lpstr>
      <vt:lpstr>The Concept of Flow</vt:lpstr>
      <vt:lpstr>Analogy: Flow and MS Word</vt:lpstr>
      <vt:lpstr>Block Elements </vt:lpstr>
      <vt:lpstr>Block Elements vs. Inline Elements </vt:lpstr>
      <vt:lpstr>Floats</vt:lpstr>
      <vt:lpstr>Clearing the Float</vt:lpstr>
      <vt:lpstr>Clearfix Hack</vt:lpstr>
      <vt:lpstr>Clearfix Hack</vt:lpstr>
      <vt:lpstr>Clearfix Hack</vt:lpstr>
      <vt:lpstr>Quick Demo</vt:lpstr>
      <vt:lpstr>Quick Demo</vt:lpstr>
      <vt:lpstr>Floats</vt:lpstr>
      <vt:lpstr>A Fantastic Guide to Floats</vt:lpstr>
      <vt:lpstr>Group or Partner Challenge:  Float Layout In this activity, you’ll flex your newfound floating  skills by creating a conceptual layout. Eyeball the  design to your best ability. Instructions sent via Slack.  </vt:lpstr>
      <vt:lpstr>Group or Partner Challenge: Float Layout</vt:lpstr>
      <vt:lpstr>Good work!</vt:lpstr>
      <vt:lpstr>Floats in CSS</vt:lpstr>
      <vt:lpstr>Recap</vt:lpstr>
      <vt:lpstr>Still a Bit Confused?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1.2</dc:title>
  <cp:lastModifiedBy>Sarah Cullen</cp:lastModifiedBy>
  <cp:revision>20</cp:revision>
  <dcterms:modified xsi:type="dcterms:W3CDTF">2019-12-02T03:43:37Z</dcterms:modified>
</cp:coreProperties>
</file>